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3" r:id="rId2"/>
    <p:sldId id="257" r:id="rId3"/>
    <p:sldId id="258" r:id="rId4"/>
    <p:sldId id="261" r:id="rId5"/>
    <p:sldId id="260" r:id="rId6"/>
    <p:sldId id="262" r:id="rId7"/>
    <p:sldId id="266" r:id="rId8"/>
    <p:sldId id="267" r:id="rId9"/>
    <p:sldId id="268" r:id="rId10"/>
    <p:sldId id="269" r:id="rId11"/>
    <p:sldId id="263" r:id="rId12"/>
    <p:sldId id="265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6" r:id="rId25"/>
    <p:sldId id="281" r:id="rId26"/>
    <p:sldId id="282" r:id="rId27"/>
    <p:sldId id="283" r:id="rId28"/>
    <p:sldId id="284" r:id="rId29"/>
    <p:sldId id="285" r:id="rId30"/>
    <p:sldId id="288" r:id="rId31"/>
    <p:sldId id="289" r:id="rId32"/>
    <p:sldId id="290" r:id="rId33"/>
    <p:sldId id="291" r:id="rId34"/>
    <p:sldId id="292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18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88220-A9DB-45B1-87BE-DFF60F310977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6816E-4313-450A-90E7-45BBE755E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3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95B48-9323-431D-8109-A7B6B20033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8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95B48-9323-431D-8109-A7B6B20033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9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95B48-9323-431D-8109-A7B6B20033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7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95B48-9323-431D-8109-A7B6B20033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90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6816E-4313-450A-90E7-45BBE755E79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3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0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2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5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64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2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5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64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38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8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8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9FC11-721D-41D4-8624-5F8F7C59A82C}" type="datetimeFigureOut">
              <a:rPr lang="en-US" smtClean="0"/>
              <a:t>12/18/2016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76F9F-0B05-43CF-AAE5-3ED8C3BD0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0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0000"/>
                    </a:srgbClr>
                  </a:outerShdw>
                </a:effectLst>
              </a:rPr>
              <a:t>Mindfulness in Daily Life – a Webinar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FF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3" name="TextBox 2"/>
          <p:cNvSpPr txBox="1"/>
          <p:nvPr/>
        </p:nvSpPr>
        <p:spPr>
          <a:xfrm>
            <a:off x="4926288" y="1927123"/>
            <a:ext cx="2339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0000"/>
                    </a:srgbClr>
                  </a:outerShdw>
                </a:effectLst>
              </a:rPr>
              <a:t>Welcome</a:t>
            </a:r>
            <a:endParaRPr lang="en-US" sz="4400" dirty="0">
              <a:solidFill>
                <a:schemeClr val="bg1"/>
              </a:solidFill>
              <a:effectLst>
                <a:outerShdw blurRad="50800" dist="38100" dir="2700000" algn="tl" rotWithShape="0">
                  <a:srgbClr val="FF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07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Mindfulness is about giving space to experience</a:t>
            </a:r>
            <a:endParaRPr lang="en-US" b="1" dirty="0">
              <a:solidFill>
                <a:schemeClr val="bg1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3" name="TextBox 2"/>
          <p:cNvSpPr txBox="1"/>
          <p:nvPr/>
        </p:nvSpPr>
        <p:spPr>
          <a:xfrm>
            <a:off x="838200" y="2064774"/>
            <a:ext cx="7649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When we do that, we establish a natural pause that helps us digest the challenging emotions rather than being overwhelmed by them and unwisely acting on them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With that mindful pause, we can then respond wisely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Mindfulness in Daily Life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48313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Mindfulness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 Mindfulness Matters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Practicing Mindfulness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 Strategies for Daily Living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3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1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Stress &amp; Illness</a:t>
            </a:r>
            <a:endParaRPr lang="en-US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346586" y="4299301"/>
            <a:ext cx="10154265" cy="230832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Stress activates the sympathetic nervous system, known as the fight or flight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While stress is a normal part of life, uncontrolled stress leads to illnesses like heart disease, stroke, and cancer, as well as chronic anxiety and depression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Some 80% of illness caused by stress</a:t>
            </a:r>
          </a:p>
        </p:txBody>
      </p:sp>
    </p:spTree>
    <p:extLst>
      <p:ext uri="{BB962C8B-B14F-4D97-AF65-F5344CB8AC3E}">
        <p14:creationId xmlns:p14="http://schemas.microsoft.com/office/powerpoint/2010/main" val="416345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23" y="-175649"/>
            <a:ext cx="11466353" cy="2122436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</a:rPr>
              <a:t>Focus, Effectiveness &amp; </a:t>
            </a:r>
            <a:br>
              <a:rPr lang="en-US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</a:rPr>
            </a:br>
            <a:r>
              <a:rPr lang="en-US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</a:rPr>
              <a:t>Resilience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</p:spTree>
    <p:extLst>
      <p:ext uri="{BB962C8B-B14F-4D97-AF65-F5344CB8AC3E}">
        <p14:creationId xmlns:p14="http://schemas.microsoft.com/office/powerpoint/2010/main" val="280312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23" y="-175649"/>
            <a:ext cx="11466353" cy="2122436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</a:rPr>
              <a:t>Focus, Effectiveness &amp; </a:t>
            </a:r>
            <a:br>
              <a:rPr lang="en-US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</a:rPr>
            </a:br>
            <a:r>
              <a:rPr lang="en-US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</a:rPr>
              <a:t>Resilience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533400" y="2555927"/>
            <a:ext cx="7804355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Mind wanders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nearly 50% of the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Focused minds are happier than unfocused minds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Focused minds are more resilient &amp; effective</a:t>
            </a:r>
          </a:p>
        </p:txBody>
      </p:sp>
    </p:spTree>
    <p:extLst>
      <p:ext uri="{BB962C8B-B14F-4D97-AF65-F5344CB8AC3E}">
        <p14:creationId xmlns:p14="http://schemas.microsoft.com/office/powerpoint/2010/main" val="20559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823" y="-175649"/>
            <a:ext cx="11466353" cy="2122436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80000"/>
                    </a:schemeClr>
                  </a:outerShdw>
                </a:effectLst>
              </a:rPr>
              <a:t>Living Fully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362823" y="4638224"/>
            <a:ext cx="7837280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Consistently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practicing mindfulness of the present moment has been shown to lessen stress and illness, and increase focus, effectiveness and emotional resilience. We’ll review research now.</a:t>
            </a:r>
          </a:p>
        </p:txBody>
      </p:sp>
    </p:spTree>
    <p:extLst>
      <p:ext uri="{BB962C8B-B14F-4D97-AF65-F5344CB8AC3E}">
        <p14:creationId xmlns:p14="http://schemas.microsoft.com/office/powerpoint/2010/main" val="42880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57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Mindfulness Research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387841" y="2315457"/>
            <a:ext cx="11185050" cy="378565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Thousands of studies since the 1990s have shown that practicing mindfulness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Reduce stress (</a:t>
            </a:r>
            <a:r>
              <a:rPr lang="da-DK" sz="1600" dirty="0">
                <a:solidFill>
                  <a:srgbClr val="0070C0"/>
                </a:solidFill>
              </a:rPr>
              <a:t>Hoffman et al, 2010; Farb et </a:t>
            </a:r>
            <a:r>
              <a:rPr lang="da-DK" sz="1600" dirty="0" smtClean="0">
                <a:solidFill>
                  <a:srgbClr val="0070C0"/>
                </a:solidFill>
              </a:rPr>
              <a:t>al</a:t>
            </a:r>
            <a:r>
              <a:rPr lang="da-DK" sz="2400" dirty="0" smtClean="0">
                <a:solidFill>
                  <a:srgbClr val="0070C0"/>
                </a:solidFill>
              </a:rPr>
              <a:t>.</a:t>
            </a:r>
            <a:r>
              <a:rPr lang="da-DK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2010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en-US" sz="2400" b="1" dirty="0" smtClean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Enhance working memory and delay aging in the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brain 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sz="1600" dirty="0" smtClean="0">
                <a:solidFill>
                  <a:srgbClr val="0070C0"/>
                </a:solidFill>
              </a:rPr>
              <a:t>Consciousness </a:t>
            </a:r>
            <a:r>
              <a:rPr lang="en-US" sz="1600" dirty="0">
                <a:solidFill>
                  <a:srgbClr val="0070C0"/>
                </a:solidFill>
              </a:rPr>
              <a:t>and Cognition. 2010 Jun;19(2):597-605; Neurobiology of Aging 28, 2007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Increase immune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function (</a:t>
            </a:r>
            <a:r>
              <a:rPr lang="en-US" sz="1600" dirty="0">
                <a:solidFill>
                  <a:srgbClr val="0070C0"/>
                </a:solidFill>
              </a:rPr>
              <a:t>Richard Davidson, University of Wisconsin, Madison. 2002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Increase focus &amp; work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productivity (</a:t>
            </a:r>
            <a:r>
              <a:rPr lang="en-US" sz="1600" dirty="0">
                <a:solidFill>
                  <a:srgbClr val="0070C0"/>
                </a:solidFill>
              </a:rPr>
              <a:t>Moore and Malinowski, 2009; Strom &amp; Strom, 2013; Reb, 2013; Dane , 2011; </a:t>
            </a:r>
            <a:r>
              <a:rPr lang="en-US" sz="1600" dirty="0" err="1">
                <a:solidFill>
                  <a:srgbClr val="0070C0"/>
                </a:solidFill>
              </a:rPr>
              <a:t>Weick</a:t>
            </a:r>
            <a:r>
              <a:rPr lang="en-US" sz="1600" dirty="0">
                <a:solidFill>
                  <a:srgbClr val="0070C0"/>
                </a:solidFill>
              </a:rPr>
              <a:t> &amp; Sutcliffe, 2006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Lessen physical pain (</a:t>
            </a:r>
            <a:r>
              <a:rPr lang="fr-FR" sz="1600" dirty="0">
                <a:solidFill>
                  <a:srgbClr val="0070C0"/>
                </a:solidFill>
              </a:rPr>
              <a:t>2010, Grant et al. 2010, Emotion </a:t>
            </a:r>
            <a:r>
              <a:rPr lang="fr-FR" sz="1600" dirty="0" smtClean="0">
                <a:solidFill>
                  <a:srgbClr val="0070C0"/>
                </a:solidFill>
              </a:rPr>
              <a:t>10:43–53.</a:t>
            </a:r>
            <a:r>
              <a:rPr lang="fr-FR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 smtClean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Lessen symptoms of anxiety and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depression (</a:t>
            </a:r>
            <a:r>
              <a:rPr lang="en-US" sz="1600" dirty="0">
                <a:solidFill>
                  <a:srgbClr val="0070C0"/>
                </a:solidFill>
              </a:rPr>
              <a:t>Richard Davidson, University of </a:t>
            </a:r>
            <a:r>
              <a:rPr lang="en-US" sz="1600" dirty="0" smtClean="0">
                <a:solidFill>
                  <a:srgbClr val="0070C0"/>
                </a:solidFill>
              </a:rPr>
              <a:t>Wisconsin. 2002.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Improve relationships (</a:t>
            </a:r>
            <a:r>
              <a:rPr lang="da-DK" sz="1600" dirty="0">
                <a:solidFill>
                  <a:srgbClr val="0070C0"/>
                </a:solidFill>
              </a:rPr>
              <a:t>Barnes et al., 2007, Dekeyser el al., 2008, Barnes et al., 2007; Wachs &amp; Cordova, </a:t>
            </a:r>
            <a:r>
              <a:rPr lang="da-DK" sz="1600" dirty="0" smtClean="0">
                <a:solidFill>
                  <a:srgbClr val="0070C0"/>
                </a:solidFill>
              </a:rPr>
              <a:t>2007.</a:t>
            </a:r>
            <a:r>
              <a:rPr lang="da-DK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en-US" sz="24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01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Mindfulness in Daily Life - Welcome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48313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Mindfulness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 Mindfulness Matters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Practicing Mindfulness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 Strategies for Daily Living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93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53" y="388979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 to Awareness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of Breathing</a:t>
            </a:r>
            <a:endParaRPr lang="en-US" b="1" u="sng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14" y="5581966"/>
            <a:ext cx="1115571" cy="1005840"/>
          </a:xfrm>
        </p:spPr>
      </p:pic>
      <p:sp>
        <p:nvSpPr>
          <p:cNvPr id="6" name="TextBox 5"/>
          <p:cNvSpPr txBox="1"/>
          <p:nvPr/>
        </p:nvSpPr>
        <p:spPr>
          <a:xfrm>
            <a:off x="551953" y="2084890"/>
            <a:ext cx="502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Why the breath is a good object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953" y="2683222"/>
            <a:ext cx="531773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It is always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It is connected to the body &amp;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 self awareness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It can calm the nervous system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   &amp; body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58" y="1886367"/>
            <a:ext cx="4206241" cy="2103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6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53" y="388979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 to Awareness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of Breathing</a:t>
            </a:r>
            <a:endParaRPr lang="en-US" b="1" u="sng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14" y="5581966"/>
            <a:ext cx="1115571" cy="1005840"/>
          </a:xfrm>
        </p:spPr>
      </p:pic>
      <p:sp>
        <p:nvSpPr>
          <p:cNvPr id="6" name="TextBox 5"/>
          <p:cNvSpPr txBox="1"/>
          <p:nvPr/>
        </p:nvSpPr>
        <p:spPr>
          <a:xfrm>
            <a:off x="551953" y="1965621"/>
            <a:ext cx="2405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Posture Basics</a:t>
            </a:r>
            <a:r>
              <a:rPr lang="en-US" sz="2800" dirty="0" smtClean="0">
                <a:solidFill>
                  <a:schemeClr val="bg1"/>
                </a:solidFill>
              </a:rPr>
              <a:t>: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953" y="2516493"/>
            <a:ext cx="61032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Sit with an upright back &amp; relaxed shoulders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Sit bones in contact with chair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Feet flat on floor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Hands soft and supported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Eyes closed or in soft focus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58" y="1886367"/>
            <a:ext cx="4206241" cy="2103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8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Mindfulness in Daily Life – a Webinar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48313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Mindfulness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 Mindfulness Matters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Practicing Mindfulness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 Strategies for Daily Living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48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933" y="280824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Introduction to Awareness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of Breathing</a:t>
            </a:r>
            <a:endParaRPr lang="en-US" b="1" u="sng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14" y="5581966"/>
            <a:ext cx="1115571" cy="100584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58" y="1886367"/>
            <a:ext cx="4206241" cy="2103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28933" y="1886367"/>
            <a:ext cx="4612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Basic meditation </a:t>
            </a:r>
            <a:r>
              <a:rPr lang="en-US" sz="2800" b="1" dirty="0" smtClean="0">
                <a:solidFill>
                  <a:schemeClr val="bg1"/>
                </a:solidFill>
              </a:rPr>
              <a:t>instructions: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933" y="2456795"/>
            <a:ext cx="6588319" cy="440120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Focus on breath where most distinct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Feeling breath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not thinking about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Aiming &amp; sustaining on in and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out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Don’t control breath, let it be natural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Whenever you get distracted, gently come back to breath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When you notice you’ve been lost, you are building your capacity to pay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attention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933" y="280824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Awareness of Breathing</a:t>
            </a:r>
            <a:endParaRPr lang="en-US" b="1" u="sng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14" y="5581966"/>
            <a:ext cx="1115571" cy="1005840"/>
          </a:xfrm>
        </p:spPr>
      </p:pic>
    </p:spTree>
    <p:extLst>
      <p:ext uri="{BB962C8B-B14F-4D97-AF65-F5344CB8AC3E}">
        <p14:creationId xmlns:p14="http://schemas.microsoft.com/office/powerpoint/2010/main" val="120084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Mindfulness in Daily Life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48313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Mindfulness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 Mindfulness Matters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Practicing Mindfulness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 Strategies for Daily Living</a:t>
            </a:r>
            <a:endParaRPr lang="en-US" sz="2400" b="1" u="sng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1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88" y="347196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Practice Every Day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3" name="TextBox 2"/>
          <p:cNvSpPr txBox="1"/>
          <p:nvPr/>
        </p:nvSpPr>
        <p:spPr>
          <a:xfrm>
            <a:off x="358588" y="1563329"/>
            <a:ext cx="5244353" cy="267765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n w="952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Even 10 minutes a day can positively affect your brain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n w="952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Supports mindfulness “off the chair”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n w="952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Like going to the gym – building the muscles of mindfulness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n w="952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Helps default responses become mindful ones</a:t>
            </a:r>
          </a:p>
        </p:txBody>
      </p:sp>
    </p:spTree>
    <p:extLst>
      <p:ext uri="{BB962C8B-B14F-4D97-AF65-F5344CB8AC3E}">
        <p14:creationId xmlns:p14="http://schemas.microsoft.com/office/powerpoint/2010/main" val="38168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333" y="34546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Practice Mindful Reset Often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3" name="TextBox 2"/>
          <p:cNvSpPr txBox="1"/>
          <p:nvPr/>
        </p:nvSpPr>
        <p:spPr>
          <a:xfrm>
            <a:off x="755146" y="4766709"/>
            <a:ext cx="11053396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Stop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what you’re doing.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Notice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your body and any sensations of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tension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or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tightness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. Notice how your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breathing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feels. Recognize what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thoughts and emotions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are present.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Allow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things to be as they are while proceeding with your next activity with more self-awareness.</a:t>
            </a:r>
          </a:p>
        </p:txBody>
      </p:sp>
    </p:spTree>
    <p:extLst>
      <p:ext uri="{BB962C8B-B14F-4D97-AF65-F5344CB8AC3E}">
        <p14:creationId xmlns:p14="http://schemas.microsoft.com/office/powerpoint/2010/main" val="345324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Savor Your Food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3" name="TextBox 2"/>
          <p:cNvSpPr txBox="1"/>
          <p:nvPr/>
        </p:nvSpPr>
        <p:spPr>
          <a:xfrm>
            <a:off x="838200" y="4414684"/>
            <a:ext cx="8561439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Eat without distractions – internet, email, music,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Savor the sensations of the food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Pausing periodically helps the body feel full and decreases dopamine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(the Soup Bowl experiment)</a:t>
            </a:r>
          </a:p>
        </p:txBody>
      </p:sp>
    </p:spTree>
    <p:extLst>
      <p:ext uri="{BB962C8B-B14F-4D97-AF65-F5344CB8AC3E}">
        <p14:creationId xmlns:p14="http://schemas.microsoft.com/office/powerpoint/2010/main" val="16031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5628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Single-Task Instead of Multi-task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3" name="TextBox 2"/>
          <p:cNvSpPr txBox="1"/>
          <p:nvPr/>
        </p:nvSpPr>
        <p:spPr>
          <a:xfrm>
            <a:off x="838200" y="3608438"/>
            <a:ext cx="9776436" cy="193899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We can only focus fully on one thing at a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Instead of “multi-tasking,” we are task-switching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Frequent task-switching leads to loss of focus &amp; effectiveness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Being mindful of when we switch tasks, and doing it less frequently, helps promote greater productivity and ease at work</a:t>
            </a:r>
          </a:p>
        </p:txBody>
      </p:sp>
    </p:spTree>
    <p:extLst>
      <p:ext uri="{BB962C8B-B14F-4D97-AF65-F5344CB8AC3E}">
        <p14:creationId xmlns:p14="http://schemas.microsoft.com/office/powerpoint/2010/main" val="38776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Mindful Driving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3" name="TextBox 2"/>
          <p:cNvSpPr txBox="1"/>
          <p:nvPr/>
        </p:nvSpPr>
        <p:spPr>
          <a:xfrm>
            <a:off x="838200" y="4639586"/>
            <a:ext cx="9888794" cy="184665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You have a choice about having the radio on or not – it can be very helpful to have the radio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Feel your body sitting, contact points, hands gripping wheel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Noticing body sensations, breathing, and the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</a:rPr>
              <a:t>Mindful Technology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sx="101000" sy="101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3" name="TextBox 2"/>
          <p:cNvSpPr txBox="1"/>
          <p:nvPr/>
        </p:nvSpPr>
        <p:spPr>
          <a:xfrm>
            <a:off x="838200" y="2644170"/>
            <a:ext cx="6340005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Are you addicted to media</a:t>
            </a:r>
            <a:r>
              <a:rPr lang="en-US" sz="2400" dirty="0" smtClean="0">
                <a:solidFill>
                  <a:srgbClr val="0070C0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You have a choice about being connected 24/7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Turn off notifications fur supporting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Block out time for using email</a:t>
            </a:r>
          </a:p>
        </p:txBody>
      </p:sp>
    </p:spTree>
    <p:extLst>
      <p:ext uri="{BB962C8B-B14F-4D97-AF65-F5344CB8AC3E}">
        <p14:creationId xmlns:p14="http://schemas.microsoft.com/office/powerpoint/2010/main" val="155342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Mindful Sleep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3" name="TextBox 2"/>
          <p:cNvSpPr txBox="1"/>
          <p:nvPr/>
        </p:nvSpPr>
        <p:spPr>
          <a:xfrm>
            <a:off x="838200" y="3834581"/>
            <a:ext cx="8044190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the blue light blues: No screens 60 minutes before bed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the bedroom a sleep sanctuary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Awareness of breathing while lying down to encourage sleep</a:t>
            </a:r>
          </a:p>
        </p:txBody>
      </p:sp>
    </p:spTree>
    <p:extLst>
      <p:ext uri="{BB962C8B-B14F-4D97-AF65-F5344CB8AC3E}">
        <p14:creationId xmlns:p14="http://schemas.microsoft.com/office/powerpoint/2010/main" val="13287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Mindfulness in Daily Life – My Story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48081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Mindfulness practice of 23+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Teaching for 15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Corporate mindfulness trainer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MBSR teacher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Mindfulness coach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61" y="1690688"/>
            <a:ext cx="190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Next Steps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51126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MBSR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Corporate Training at the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Online Classes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Other Local Classes</a:t>
            </a:r>
          </a:p>
        </p:txBody>
      </p:sp>
    </p:spTree>
    <p:extLst>
      <p:ext uri="{BB962C8B-B14F-4D97-AF65-F5344CB8AC3E}">
        <p14:creationId xmlns:p14="http://schemas.microsoft.com/office/powerpoint/2010/main" val="3301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MBSR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7027117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person 8-week intensive training in mindfulness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Created by Dr. Jon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Kabat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-Zinn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Clinically-proven stress management intervention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San Francisco Bay Area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locations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Corporate Mindfulness Training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7690823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Customized solutions for the workplace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Catalyzing adaptation of a mindful organizational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Scalable, in person or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Leading global provider in 27 countries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7" y="3289464"/>
            <a:ext cx="5808472" cy="22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0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Coaching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2182301"/>
            <a:ext cx="6632841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Online via Skype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Customized one on one training in mindfulness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Emphasis on mindfulness in daily life challenges</a:t>
            </a:r>
          </a:p>
        </p:txBody>
      </p:sp>
    </p:spTree>
    <p:extLst>
      <p:ext uri="{BB962C8B-B14F-4D97-AF65-F5344CB8AC3E}">
        <p14:creationId xmlns:p14="http://schemas.microsoft.com/office/powerpoint/2010/main" val="30088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Online Classes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2182301"/>
            <a:ext cx="5315814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Mindfulness 365: 9-week program.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Weekly mindfulness practice sessions</a:t>
            </a:r>
          </a:p>
        </p:txBody>
      </p:sp>
    </p:spTree>
    <p:extLst>
      <p:ext uri="{BB962C8B-B14F-4D97-AF65-F5344CB8AC3E}">
        <p14:creationId xmlns:p14="http://schemas.microsoft.com/office/powerpoint/2010/main" val="3083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Farewell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946414"/>
            <a:ext cx="48863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bill@stressreductionatwork.com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415-767-5252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www.stressreductionatwork.com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Facebook: @</a:t>
            </a:r>
            <a:r>
              <a:rPr lang="en-US" sz="2400" dirty="0" err="1" smtClean="0">
                <a:solidFill>
                  <a:schemeClr val="bg1"/>
                </a:solidFill>
              </a:rPr>
              <a:t>stressreductionatwork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Twitter: @</a:t>
            </a:r>
            <a:r>
              <a:rPr lang="en-US" sz="2400" dirty="0" err="1" smtClean="0">
                <a:solidFill>
                  <a:schemeClr val="bg1"/>
                </a:solidFill>
              </a:rPr>
              <a:t>stressreduction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54" y="1027906"/>
            <a:ext cx="190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Mindfulness in Daily Life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48313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Mindfulness 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 Mindfulness Matters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Practicing Mindfulness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 Strategies for Daily Living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338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Mindfulness?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1" y="1690687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Non-judgmental present moment awareness deliberately aimed at the experience of body, mind and heart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Allowing experience instead of resisting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Being vs. Doing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Non-conceptual, direct experience (felt sense)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natural capacity and a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95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Universal</a:t>
            </a:r>
            <a:endParaRPr lang="en-US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1690688"/>
            <a:ext cx="50414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Origins from ancient Buddhism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word </a:t>
            </a:r>
            <a:r>
              <a:rPr lang="en-US" sz="2400" b="1" i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universal capability anyone can cultivate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“mindfulness muscles” can be built with practice</a:t>
            </a:r>
          </a:p>
          <a:p>
            <a:endParaRPr lang="en-US" sz="24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9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007942" cy="824578"/>
          </a:xfr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Two Responses to a Traffic Jam</a:t>
            </a:r>
            <a:endParaRPr lang="en-US" b="1" dirty="0">
              <a:solidFill>
                <a:srgbClr val="0070C0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4856675"/>
            <a:ext cx="9464899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Unmindful default reaction:</a:t>
            </a:r>
          </a:p>
          <a:p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Inability to be with unpleasant feelings, thoughts, &amp; emotions leads to….</a:t>
            </a:r>
            <a:endParaRPr lang="en-US" sz="24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585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0" y="5332083"/>
            <a:ext cx="4827155" cy="46166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Rage, blame, and physical acting out</a:t>
            </a:r>
            <a:endParaRPr lang="en-US" sz="24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007942" cy="824578"/>
          </a:xfr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Two Responses to a Traffic Jam</a:t>
            </a:r>
            <a:endParaRPr lang="en-US" b="1" dirty="0">
              <a:solidFill>
                <a:srgbClr val="0070C0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22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636" y="5562916"/>
            <a:ext cx="1115571" cy="1005840"/>
          </a:xfrm>
        </p:spPr>
      </p:pic>
      <p:sp>
        <p:nvSpPr>
          <p:cNvPr id="5" name="TextBox 4"/>
          <p:cNvSpPr txBox="1"/>
          <p:nvPr/>
        </p:nvSpPr>
        <p:spPr>
          <a:xfrm>
            <a:off x="838201" y="5102483"/>
            <a:ext cx="9898625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 </a:t>
            </a:r>
            <a:r>
              <a:rPr lang="en-US" sz="2400" b="1" u="sng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intentional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esponse: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Ability to be with unpleasant feelings, thoughts, &amp; emotions leads to calming, deactivating, emotional regulation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Mindfulness activates the parasympathetic nervous system (rest &amp; digest)</a:t>
            </a:r>
            <a:endParaRPr lang="en-US" sz="2400" b="1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007942" cy="824578"/>
          </a:xfr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50800" dist="50800" dir="2700000" algn="tl" rotWithShape="0">
                    <a:prstClr val="black">
                      <a:alpha val="40000"/>
                    </a:prstClr>
                  </a:outerShdw>
                </a:effectLst>
              </a:rPr>
              <a:t>Two Responses to a Traffic Jam</a:t>
            </a:r>
            <a:endParaRPr lang="en-US" b="1" dirty="0">
              <a:solidFill>
                <a:srgbClr val="0070C0"/>
              </a:solidFill>
              <a:effectLst>
                <a:outerShdw blurRad="50800" dist="508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2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1116</Words>
  <Application>Microsoft Office PowerPoint</Application>
  <PresentationFormat>Widescreen</PresentationFormat>
  <Paragraphs>169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Mindfulness in Daily Life – a Webinar</vt:lpstr>
      <vt:lpstr>Mindfulness in Daily Life – a Webinar</vt:lpstr>
      <vt:lpstr>Mindfulness in Daily Life – My Story</vt:lpstr>
      <vt:lpstr>Mindfulness in Daily Life</vt:lpstr>
      <vt:lpstr>What is Mindfulness?</vt:lpstr>
      <vt:lpstr>Universal</vt:lpstr>
      <vt:lpstr>Two Responses to a Traffic Jam</vt:lpstr>
      <vt:lpstr>Two Responses to a Traffic Jam</vt:lpstr>
      <vt:lpstr>Two Responses to a Traffic Jam</vt:lpstr>
      <vt:lpstr>Mindfulness is about giving space to experience</vt:lpstr>
      <vt:lpstr>Mindfulness in Daily Life</vt:lpstr>
      <vt:lpstr>Stress &amp; Illness</vt:lpstr>
      <vt:lpstr>Focus, Effectiveness &amp;  Resilience</vt:lpstr>
      <vt:lpstr>Focus, Effectiveness &amp;  Resilience</vt:lpstr>
      <vt:lpstr>Living Fully</vt:lpstr>
      <vt:lpstr>Mindfulness Research</vt:lpstr>
      <vt:lpstr>Mindfulness in Daily Life - Welcome</vt:lpstr>
      <vt:lpstr>Introduction to Awareness  of Breathing</vt:lpstr>
      <vt:lpstr>Introduction to Awareness  of Breathing</vt:lpstr>
      <vt:lpstr>Introduction to Awareness  of Breathing</vt:lpstr>
      <vt:lpstr>Awareness of Breathing</vt:lpstr>
      <vt:lpstr>Mindfulness in Daily Life</vt:lpstr>
      <vt:lpstr>Practice Every Day</vt:lpstr>
      <vt:lpstr>Practice Mindful Reset Often</vt:lpstr>
      <vt:lpstr>Savor Your Food</vt:lpstr>
      <vt:lpstr>Single-Task Instead of Multi-task</vt:lpstr>
      <vt:lpstr>Mindful Driving</vt:lpstr>
      <vt:lpstr>Mindful Technology</vt:lpstr>
      <vt:lpstr>Mindful Sleep</vt:lpstr>
      <vt:lpstr>Next Steps</vt:lpstr>
      <vt:lpstr>MBSR</vt:lpstr>
      <vt:lpstr>Corporate Mindfulness Training</vt:lpstr>
      <vt:lpstr>Coaching</vt:lpstr>
      <vt:lpstr>Online Classes</vt:lpstr>
      <vt:lpstr>Farewell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Mindfulness in Daily Life - Welcome</dc:title>
  <dc:creator>Bill Scheinman</dc:creator>
  <cp:lastModifiedBy>Bill Scheinman</cp:lastModifiedBy>
  <cp:revision>120</cp:revision>
  <dcterms:created xsi:type="dcterms:W3CDTF">2016-12-06T21:14:56Z</dcterms:created>
  <dcterms:modified xsi:type="dcterms:W3CDTF">2016-12-18T19:28:35Z</dcterms:modified>
</cp:coreProperties>
</file>